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4"/>
  </p:sldMasterIdLst>
  <p:notesMasterIdLst>
    <p:notesMasterId r:id="rId34"/>
  </p:notesMasterIdLst>
  <p:sldIdLst>
    <p:sldId id="278" r:id="rId5"/>
    <p:sldId id="306" r:id="rId6"/>
    <p:sldId id="305" r:id="rId7"/>
    <p:sldId id="279" r:id="rId8"/>
    <p:sldId id="308" r:id="rId9"/>
    <p:sldId id="321" r:id="rId10"/>
    <p:sldId id="313" r:id="rId11"/>
    <p:sldId id="318" r:id="rId12"/>
    <p:sldId id="316" r:id="rId13"/>
    <p:sldId id="280" r:id="rId14"/>
    <p:sldId id="281" r:id="rId15"/>
    <p:sldId id="282" r:id="rId16"/>
    <p:sldId id="310" r:id="rId17"/>
    <p:sldId id="283" r:id="rId18"/>
    <p:sldId id="284" r:id="rId19"/>
    <p:sldId id="319" r:id="rId20"/>
    <p:sldId id="322" r:id="rId21"/>
    <p:sldId id="285" r:id="rId22"/>
    <p:sldId id="286" r:id="rId23"/>
    <p:sldId id="287" r:id="rId24"/>
    <p:sldId id="314" r:id="rId25"/>
    <p:sldId id="301" r:id="rId26"/>
    <p:sldId id="289" r:id="rId27"/>
    <p:sldId id="323" r:id="rId28"/>
    <p:sldId id="304" r:id="rId29"/>
    <p:sldId id="290" r:id="rId30"/>
    <p:sldId id="309" r:id="rId31"/>
    <p:sldId id="302" r:id="rId32"/>
    <p:sldId id="317" r:id="rId3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mbria Math" panose="02040503050406030204" pitchFamily="18" charset="0"/>
      <p:regular r:id="rId39"/>
    </p:embeddedFont>
    <p:embeddedFont>
      <p:font typeface="Open Sans" panose="020B0606030504020204" pitchFamily="34" charset="0"/>
      <p:regular r:id="rId40"/>
      <p:bold r:id="rId41"/>
      <p:italic r:id="rId42"/>
      <p:boldItalic r:id="rId43"/>
    </p:embeddedFont>
    <p:embeddedFont>
      <p:font typeface="Open Sans Light" panose="020B0306030504020204" pitchFamily="34" charset="0"/>
      <p:regular r:id="rId44"/>
      <p:bold r:id="rId45"/>
      <p:italic r:id="rId46"/>
      <p:boldItalic r:id="rId47"/>
    </p:embeddedFont>
    <p:embeddedFont>
      <p:font typeface="Open Sans SemiBold" panose="020B0706030804020204" pitchFamily="34" charset="0"/>
      <p:regular r:id="rId48"/>
      <p:bold r:id="rId49"/>
      <p:italic r:id="rId50"/>
      <p:boldItalic r:id="rId51"/>
    </p:embeddedFont>
    <p:embeddedFont>
      <p:font typeface="Source Code Pro" panose="020B0509030403020204" pitchFamily="49" charset="0"/>
      <p:regular r:id="rId52"/>
      <p:bold r:id="rId53"/>
      <p:italic r:id="rId54"/>
      <p:boldItalic r:id="rId55"/>
    </p:embeddedFont>
  </p:embeddedFontLst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1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8E034D-CC8B-4D5A-8E17-5941951848B1}" v="8" dt="2022-02-03T09:04:45.859"/>
    <p1510:client id="{A07EDF73-1DB5-4C73-81A8-D6C668F244D3}" v="57" dt="2022-02-03T06:47:17.4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4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648" y="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5.fntdata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font" Target="fonts/font17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60" Type="http://schemas.microsoft.com/office/2015/10/relationships/revisionInfo" Target="revisionInfo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sv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FBDD7-A652-3445-A411-AC6297B6EDB0}" type="datetimeFigureOut">
              <a:rPr lang="en-US"/>
              <a:t>11/13/2023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E5163-76D6-0846-B4A7-CD6FB6DB9683}" type="slidenum">
              <a:r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7971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AB4C103-5469-954E-8BF5-7BFB409CA9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907060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3000" y="1077914"/>
            <a:ext cx="7089900" cy="1099852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 i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 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2999" y="2177765"/>
            <a:ext cx="7089901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606506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681119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79763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96425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256CAB5-E399-6F4E-B8E7-5B247BC90B9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58F7A2AE-674E-49E8-9410-1A169F2102B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1" name="Picture 20" descr="Shape&#10;&#10;Description automatically generated with medium confidence">
            <a:extLst>
              <a:ext uri="{FF2B5EF4-FFF2-40B4-BE49-F238E27FC236}">
                <a16:creationId xmlns:a16="http://schemas.microsoft.com/office/drawing/2014/main" id="{E4BE345E-6403-48E2-B49B-F714926B321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464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5B5A68A-9A48-0C46-91C7-C3832C2BA3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49B4CB-FF61-9949-9B6C-2C1DB8CC14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9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B5BBBC-48DE-D445-8E65-4EA81EBCA951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E883FA30-23F4-4BEC-857C-0B47F592323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0" name="Picture 19" descr="Shape&#10;&#10;Description automatically generated with medium confidence">
            <a:extLst>
              <a:ext uri="{FF2B5EF4-FFF2-40B4-BE49-F238E27FC236}">
                <a16:creationId xmlns:a16="http://schemas.microsoft.com/office/drawing/2014/main" id="{A57FA2B1-9A8F-48FE-A991-8463D620F39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8541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95F6850-D164-254A-8860-8A551BA944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70000" y="1077746"/>
            <a:ext cx="3402000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48606-2954-9F46-8105-2E84A6CBB09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752582" y="1082227"/>
            <a:ext cx="3419868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920172-B76C-5A46-A28E-06AEF38BC38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7C79A51-BEF0-4DE2-8A0D-E2139B6B4E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7" name="Picture 16" descr="Shape&#10;&#10;Description automatically generated with medium confidence">
            <a:extLst>
              <a:ext uri="{FF2B5EF4-FFF2-40B4-BE49-F238E27FC236}">
                <a16:creationId xmlns:a16="http://schemas.microsoft.com/office/drawing/2014/main" id="{0D9FC1A6-2635-47DD-A445-CE476C4E99E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83600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94DD4A-E7E6-894A-B2D9-916BA6F7F5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>
            <a:lvl1pPr>
              <a:defRPr sz="3800"/>
            </a:lvl1pPr>
          </a:lstStyle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8" y="1484484"/>
            <a:ext cx="3402013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C1C21E-5DEB-2142-BD20-E336637C0EB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751388" y="1484484"/>
            <a:ext cx="3420269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CFACFB4-7665-FA4B-83A4-18C18AAF7A4B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C08473B7-0FEB-4A1C-9A52-8A4CEFB738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2" name="Picture 21" descr="Shape&#10;&#10;Description automatically generated with medium confidence">
            <a:extLst>
              <a:ext uri="{FF2B5EF4-FFF2-40B4-BE49-F238E27FC236}">
                <a16:creationId xmlns:a16="http://schemas.microsoft.com/office/drawing/2014/main" id="{1261C6E3-E36D-4335-AA46-7AEB3CF3659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8063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EBFCD3-97D1-F848-9EEF-F9935718C6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36E55D8-DA60-454B-9916-9665C29F979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008D6407-3DA9-4966-BEF7-DABDC60FBCF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912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53A1AC8F-1519-604F-86FE-850F96AEE3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8AAC4B8-D823-42D3-B1F6-5F80793761B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9FC25DF1-1FB2-459A-8680-F475FCF2CC0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61633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63C89A3F-6F76-5943-8B6B-24E593BF8EB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B6EC520-493B-4D05-B155-338C128492E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9EA320C1-91B3-4F9A-AF03-365F1D4DEA7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249606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5C64919-5BBE-4F4E-9E71-A2CC78F4CC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8769226-8D99-42A2-A29B-25685CA69E8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C188C061-E7E4-4B8C-980B-AABC87ADC48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31180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E0F9ADC-5635-7B4E-85AE-CAB386F72B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A97F8A4-F120-7E4F-ABAB-A6E9D4D041E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90000">
                  <a:schemeClr val="bg1"/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D78989F8-DA85-C941-8E83-240102BDD7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880"/>
            <a:ext cx="7002462" cy="663192"/>
          </a:xfrm>
        </p:spPr>
        <p:txBody>
          <a:bodyPr/>
          <a:lstStyle>
            <a:lvl1pPr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Thank you!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370B0AC-E2B1-434B-A906-B7A3D503A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8" y="1043838"/>
            <a:ext cx="7002462" cy="347190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lang="en-US" b="0" i="0">
                <a:solidFill>
                  <a:schemeClr val="bg1"/>
                </a:solidFill>
                <a:effectLst/>
              </a:defRPr>
            </a:lvl1pPr>
            <a:lvl2pPr marL="134973" indent="0">
              <a:buNone/>
              <a:defRPr sz="2000"/>
            </a:lvl2pPr>
            <a:lvl3pPr marL="269946" indent="0">
              <a:buNone/>
              <a:defRPr sz="2000"/>
            </a:lvl3pPr>
            <a:lvl4pPr marL="404919" indent="0">
              <a:buNone/>
              <a:defRPr sz="2000"/>
            </a:lvl4pPr>
            <a:lvl5pPr marL="539892" indent="0">
              <a:buNone/>
              <a:defRPr sz="2000"/>
            </a:lvl5pPr>
          </a:lstStyle>
          <a:p>
            <a:pPr lvl="0"/>
            <a:r>
              <a:rPr lang="en-GB" noProof="0" err="1"/>
              <a:t>Insert text here</a:t>
            </a:r>
            <a:endParaRPr lang="en-GB" noProof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EB3DAEB-E7FB-CD4E-B2A5-B4E5A0EAF7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F66DDA5-C167-43FC-B67D-84BB1889EF6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60593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1FB2D3C-9153-3240-A716-8FB099FA7B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5BFA6F8-7041-2147-A477-1DFC4B09DD5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680861E4-C02E-4145-BDB4-F17969384BB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medium confidence">
            <a:extLst>
              <a:ext uri="{FF2B5EF4-FFF2-40B4-BE49-F238E27FC236}">
                <a16:creationId xmlns:a16="http://schemas.microsoft.com/office/drawing/2014/main" id="{50770079-730D-41E2-AD29-BA65A4AA3D6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5357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4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3"/>
            <a:ext cx="7068128" cy="30055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6B4B333-798F-7F42-8F02-19E17BC6F1B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F0A5395-6203-44DD-A1D3-742111B32E7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medium confidence">
            <a:extLst>
              <a:ext uri="{FF2B5EF4-FFF2-40B4-BE49-F238E27FC236}">
                <a16:creationId xmlns:a16="http://schemas.microsoft.com/office/drawing/2014/main" id="{A599C7BF-75C0-416F-9F6D-4C5EDF6C4FE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1195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DF48513-E4E3-5049-963E-B234C8ACF3C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89C8B71-0E6E-4203-AC3F-7AFD3BDB44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B9FE0BC4-F063-4569-A1FA-324E7587DB6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9414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752B48FF-E9DD-D04B-A47A-1CF877B534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28C74601-DB43-49C0-B0AE-E205C3FA1C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904FB286-C39A-4AFC-9A27-4DE7B57B408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83102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out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1B6871-4343-C548-BDDB-704666C34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1793AD-AC69-4F4F-9BC1-4B0F0A85A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2821"/>
            <a:ext cx="7002462" cy="827872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E8A805-4A08-9F49-8318-77125BD44AE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D891F48-74F7-4D4C-8DEC-8A42CABB66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4" name="Picture 13" descr="Shape&#10;&#10;Description automatically generated with medium confidence">
            <a:extLst>
              <a:ext uri="{FF2B5EF4-FFF2-40B4-BE49-F238E27FC236}">
                <a16:creationId xmlns:a16="http://schemas.microsoft.com/office/drawing/2014/main" id="{59AFF1D1-15F1-4DBA-B8D5-DAD0E48C10B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7536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80C295B-12C6-6544-ACA1-E67F85A883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A044341-A1D2-834F-9329-7F39DC275D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69988" y="1077746"/>
            <a:ext cx="7002462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5F5878-D7EB-BB4A-A8D9-0A63984AF2B4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04D5C9E-125B-4FB5-BA64-17FD224A7F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761440F2-CD02-43E9-B611-301FC4DEAA4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5768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5E577E4-FCA8-AA48-B401-D07E82CBAF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B0D786C-DA4C-2746-A899-02E5FA576B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69988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8AB67E-CD9E-5C42-88EC-4BF24E5EC0F9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7D86278-25BE-4D94-9D24-56ED8E825F1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8" name="Picture 17" descr="Shape&#10;&#10;Description automatically generated with medium confidence">
            <a:extLst>
              <a:ext uri="{FF2B5EF4-FFF2-40B4-BE49-F238E27FC236}">
                <a16:creationId xmlns:a16="http://schemas.microsoft.com/office/drawing/2014/main" id="{D118B455-63CE-45CD-94A9-72C385FF64A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80009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EAACCD1-686C-CD48-9261-60297C8ED3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69987" y="1077746"/>
            <a:ext cx="7002463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5C7522-4134-4C45-9335-F7F32CE94A5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8339910-B43E-44A7-842F-E9B9F5C065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3095B8-EC13-40CE-A470-65981689A9A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351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 noChangeAspect="1"/>
          </p:cNvSpPr>
          <p:nvPr>
            <p:ph type="title"/>
          </p:nvPr>
        </p:nvSpPr>
        <p:spPr>
          <a:xfrm>
            <a:off x="1169989" y="71989"/>
            <a:ext cx="7002462" cy="88115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A012A05-E3C0-1E41-A8B0-FC31EB731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00" y="1079834"/>
            <a:ext cx="7002450" cy="33654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Text</a:t>
            </a:r>
          </a:p>
          <a:p>
            <a:pPr lvl="2"/>
            <a:r>
              <a:rPr lang="en-GB" noProof="0"/>
              <a:t>Text</a:t>
            </a:r>
          </a:p>
          <a:p>
            <a:pPr lvl="3"/>
            <a:r>
              <a:rPr lang="en-GB" noProof="0"/>
              <a:t>Text</a:t>
            </a:r>
          </a:p>
          <a:p>
            <a:pPr lvl="4"/>
            <a:r>
              <a:rPr lang="en-GB" noProof="0"/>
              <a:t>Text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988" y="4572000"/>
            <a:ext cx="1051466" cy="419546"/>
          </a:xfrm>
          <a:prstGeom prst="rect">
            <a:avLst/>
          </a:prstGeom>
        </p:spPr>
        <p:txBody>
          <a:bodyPr/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81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79" r:id="rId3"/>
    <p:sldLayoutId id="2147483680" r:id="rId4"/>
    <p:sldLayoutId id="2147483681" r:id="rId5"/>
    <p:sldLayoutId id="2147483671" r:id="rId6"/>
    <p:sldLayoutId id="2147483672" r:id="rId7"/>
    <p:sldLayoutId id="2147483670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62" r:id="rId14"/>
    <p:sldLayoutId id="2147483663" r:id="rId15"/>
    <p:sldLayoutId id="2147483664" r:id="rId16"/>
    <p:sldLayoutId id="2147483678" r:id="rId17"/>
  </p:sldLayoutIdLst>
  <p:hf hdr="0"/>
  <p:txStyles>
    <p:titleStyle>
      <a:lvl1pPr marL="0" indent="0" algn="l" defTabSz="685663" rtl="0" eaLnBrk="1" latinLnBrk="0" hangingPunct="1">
        <a:lnSpc>
          <a:spcPct val="100000"/>
        </a:lnSpc>
        <a:spcBef>
          <a:spcPct val="0"/>
        </a:spcBef>
        <a:buNone/>
        <a:tabLst/>
        <a:defRPr sz="3800" b="1" i="0" kern="1200">
          <a:solidFill>
            <a:schemeClr val="tx2"/>
          </a:solidFill>
          <a:latin typeface="+mj-lt"/>
          <a:ea typeface="Open Sans Semibold" panose="020B0306030504020204" pitchFamily="34" charset="0"/>
          <a:cs typeface="Open Sans Semibold" panose="020B0306030504020204" pitchFamily="34" charset="0"/>
        </a:defRPr>
      </a:lvl1pPr>
    </p:titleStyle>
    <p:bodyStyle>
      <a:lvl1pPr marL="134973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1pPr>
      <a:lvl2pPr marL="269946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2pPr>
      <a:lvl3pPr marL="404919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3pPr>
      <a:lvl4pPr marL="539892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4pPr>
      <a:lvl5pPr marL="674865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5pPr>
      <a:lvl6pPr marL="1885573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04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36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067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63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494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26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57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6989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2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5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37" userDrawn="1">
          <p15:clr>
            <a:srgbClr val="F26B43"/>
          </p15:clr>
        </p15:guide>
        <p15:guide id="2" orient="horz" pos="679" userDrawn="1">
          <p15:clr>
            <a:srgbClr val="F26B43"/>
          </p15:clr>
        </p15:guide>
        <p15:guide id="3" orient="horz" pos="2845" userDrawn="1">
          <p15:clr>
            <a:srgbClr val="F26B43"/>
          </p15:clr>
        </p15:guide>
        <p15:guide id="4" pos="4604" userDrawn="1">
          <p15:clr>
            <a:srgbClr val="F26B43"/>
          </p15:clr>
        </p15:guide>
        <p15:guide id="5" pos="5148" userDrawn="1">
          <p15:clr>
            <a:srgbClr val="F26B43"/>
          </p15:clr>
        </p15:guide>
        <p15:guide id="7" pos="2993" userDrawn="1">
          <p15:clr>
            <a:srgbClr val="F26B43"/>
          </p15:clr>
        </p15:guide>
        <p15:guide id="8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www.desmos.com/calculator/zofpet5j75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www.desmos.com/calculator/nb6yovy1dv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hyperlink" Target="https://www.desmos.com/calculator/nb6yovy1dv" TargetMode="Externa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smos.com/calculator/nb6yovy1dv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en.wikipedia.org/wiki/Cross_product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fgiesen.wordpress.com/2013/02/17/optimizing-sw-occlusion-culling-index/" TargetMode="External"/><Relationship Id="rId2" Type="http://schemas.openxmlformats.org/officeDocument/2006/relationships/hyperlink" Target="https://www.scratchapixel.com/lessons/3d-basic-rendering/rasterization-practical-implementation/rasterization-practical-implementatio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t7Ztio8cwqM" TargetMode="External"/><Relationship Id="rId5" Type="http://schemas.openxmlformats.org/officeDocument/2006/relationships/hyperlink" Target="https://www.youtube.com/watch?v=uehGqieEbus&amp;list=PLqCJpWy5Fohe8ucwhksiv9hTF5sfid8lA" TargetMode="External"/><Relationship Id="rId4" Type="http://schemas.openxmlformats.org/officeDocument/2006/relationships/hyperlink" Target="https://www.youtube.com/watch?v=PahbNFypubE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rates.io/crates/glam" TargetMode="External"/><Relationship Id="rId2" Type="http://schemas.openxmlformats.org/officeDocument/2006/relationships/hyperlink" Target="https://crates.io/crates/minifb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s/minifb/0.25.0/minifb/struct.Window.html#method.update_with_buffer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0" b="-6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A026A-F308-4C77-A6B2-C48A6148EE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Rusterizer</a:t>
            </a:r>
            <a:r>
              <a:rPr lang="en-GB" dirty="0"/>
              <a:t> Masterclass</a:t>
            </a:r>
            <a:br>
              <a:rPr lang="en-GB" dirty="0"/>
            </a:br>
            <a:r>
              <a:rPr lang="en-GB" dirty="0"/>
              <a:t>“Hello Triangle!”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EF1D12-D82E-432B-ADD0-6E35D1E7E2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Luca Quartesan – quartesan.l@buas.nl – 03-10/02/2021</a:t>
            </a:r>
          </a:p>
        </p:txBody>
      </p:sp>
    </p:spTree>
    <p:extLst>
      <p:ext uri="{BB962C8B-B14F-4D97-AF65-F5344CB8AC3E}">
        <p14:creationId xmlns:p14="http://schemas.microsoft.com/office/powerpoint/2010/main" val="1848404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Rasterization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Rasterization vs Raytracing</a:t>
            </a:r>
          </a:p>
          <a:p>
            <a:pPr lvl="1"/>
            <a:r>
              <a:rPr lang="en-GB" dirty="0"/>
              <a:t>object vs pixel centric</a:t>
            </a:r>
          </a:p>
          <a:p>
            <a:pPr lvl="1"/>
            <a:r>
              <a:rPr lang="en-GB" dirty="0"/>
              <a:t>Projection vs Rays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F7E1C72-ED92-9DC7-83BF-014BE2144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5857" y="1862075"/>
            <a:ext cx="3386655" cy="2624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DAA8B5-198A-BB96-B89B-8AB0016EB68A}"/>
              </a:ext>
            </a:extLst>
          </p:cNvPr>
          <p:cNvSpPr txBox="1"/>
          <p:nvPr/>
        </p:nvSpPr>
        <p:spPr>
          <a:xfrm>
            <a:off x="1693862" y="4720307"/>
            <a:ext cx="4576082" cy="423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050" dirty="0"/>
              <a:t>https://www.scratchapixel.com/lessons/3d-basic-rendering/rasterization-practical-implementation/</a:t>
            </a:r>
            <a:r>
              <a:rPr lang="en-NL" sz="900" dirty="0"/>
              <a:t>overview-rasterization-algorithm</a:t>
            </a:r>
            <a:r>
              <a:rPr lang="en-NL" sz="1050" dirty="0"/>
              <a:t>.html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C3AE7598-6613-0F0A-4A30-ABAC09ED9B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104"/>
          <a:stretch/>
        </p:blipFill>
        <p:spPr bwMode="auto">
          <a:xfrm>
            <a:off x="1039406" y="2662749"/>
            <a:ext cx="3532594" cy="1823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9782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Rasterization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Rasterization consists in generating a pixel representation from:</a:t>
            </a:r>
          </a:p>
          <a:p>
            <a:pPr lvl="1"/>
            <a:r>
              <a:rPr lang="en-GB" sz="1800" dirty="0"/>
              <a:t>2D shapes (</a:t>
            </a:r>
            <a:r>
              <a:rPr lang="en-GB" sz="1800" dirty="0" err="1"/>
              <a:t>e.g</a:t>
            </a:r>
            <a:r>
              <a:rPr lang="en-GB" sz="1800" dirty="0"/>
              <a:t> vector graphics)</a:t>
            </a:r>
          </a:p>
          <a:p>
            <a:pPr lvl="1"/>
            <a:r>
              <a:rPr lang="en-GB" sz="1800" dirty="0"/>
              <a:t>points</a:t>
            </a:r>
          </a:p>
          <a:p>
            <a:pPr lvl="1"/>
            <a:r>
              <a:rPr lang="en-GB" sz="1800" dirty="0"/>
              <a:t>lines </a:t>
            </a:r>
          </a:p>
          <a:p>
            <a:pPr lvl="1"/>
            <a:r>
              <a:rPr lang="en-GB" sz="1800" dirty="0"/>
              <a:t>splines</a:t>
            </a:r>
          </a:p>
          <a:p>
            <a:pPr lvl="1"/>
            <a:r>
              <a:rPr lang="en-GB" sz="1800" dirty="0"/>
              <a:t>polygons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11</a:t>
            </a:fld>
            <a:endParaRPr lang="en-GB" dirty="0"/>
          </a:p>
        </p:txBody>
      </p:sp>
      <p:pic>
        <p:nvPicPr>
          <p:cNvPr id="1026" name="Picture 2" descr="How to Safely Enable SVG Support in WordPress (Manually &amp;amp; Via Plugin)">
            <a:extLst>
              <a:ext uri="{FF2B5EF4-FFF2-40B4-BE49-F238E27FC236}">
                <a16:creationId xmlns:a16="http://schemas.microsoft.com/office/drawing/2014/main" id="{7EA3CE3F-0802-46DE-AAAA-AFC9607A39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90"/>
          <a:stretch/>
        </p:blipFill>
        <p:spPr bwMode="auto">
          <a:xfrm>
            <a:off x="5651230" y="2834161"/>
            <a:ext cx="3248598" cy="178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5460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Why do we use triangles?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sz="1800" dirty="0"/>
              <a:t>Triangle is the simplest 2D polygon </a:t>
            </a:r>
          </a:p>
          <a:p>
            <a:pPr lvl="1"/>
            <a:r>
              <a:rPr lang="en-GB" sz="1800" dirty="0"/>
              <a:t>All polygons (convex and concaves) can be subdivided in triangles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12</a:t>
            </a:fld>
            <a:endParaRPr lang="en-GB" dirty="0"/>
          </a:p>
        </p:txBody>
      </p:sp>
      <p:pic>
        <p:nvPicPr>
          <p:cNvPr id="1026" name="Picture 2" descr="Polygons - sum of interior angles - KS3 Maths - BBC Bitesize - BBC Bitesize">
            <a:extLst>
              <a:ext uri="{FF2B5EF4-FFF2-40B4-BE49-F238E27FC236}">
                <a16:creationId xmlns:a16="http://schemas.microsoft.com/office/drawing/2014/main" id="{CDC7DA95-B180-5AEB-F12B-06A721E2B7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4" t="23225" r="1274" b="30779"/>
          <a:stretch/>
        </p:blipFill>
        <p:spPr bwMode="auto">
          <a:xfrm>
            <a:off x="1238404" y="2231077"/>
            <a:ext cx="7090981" cy="183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80D63A-41B4-73B8-66AF-393B14D2A6D2}"/>
              </a:ext>
            </a:extLst>
          </p:cNvPr>
          <p:cNvSpPr txBox="1"/>
          <p:nvPr/>
        </p:nvSpPr>
        <p:spPr>
          <a:xfrm>
            <a:off x="2099084" y="4713037"/>
            <a:ext cx="4003901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https://www.bbc.co.uk/bitesize/topics/zdr9wmn/articles/zyg2b82</a:t>
            </a:r>
          </a:p>
        </p:txBody>
      </p:sp>
    </p:spTree>
    <p:extLst>
      <p:ext uri="{BB962C8B-B14F-4D97-AF65-F5344CB8AC3E}">
        <p14:creationId xmlns:p14="http://schemas.microsoft.com/office/powerpoint/2010/main" val="2762989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Why do we use triangles?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sz="1800" dirty="0"/>
              <a:t>For 3D objects we use a collection of triangles (Mesh) which defines the surface of the object.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13</a:t>
            </a:fld>
            <a:endParaRPr lang="en-GB" dirty="0"/>
          </a:p>
        </p:txBody>
      </p:sp>
      <p:pic>
        <p:nvPicPr>
          <p:cNvPr id="2054" name="Picture 6" descr="LOD">
            <a:extLst>
              <a:ext uri="{FF2B5EF4-FFF2-40B4-BE49-F238E27FC236}">
                <a16:creationId xmlns:a16="http://schemas.microsoft.com/office/drawing/2014/main" id="{C9F5AADA-1C08-46EF-A4F5-F7C6B16378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433"/>
          <a:stretch/>
        </p:blipFill>
        <p:spPr bwMode="auto">
          <a:xfrm>
            <a:off x="1506173" y="1935562"/>
            <a:ext cx="5535767" cy="2261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04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Rasterization 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sz="1800" dirty="0"/>
              <a:t>Which pixels should we fill?</a:t>
            </a:r>
          </a:p>
          <a:p>
            <a:r>
              <a:rPr lang="en-GB" sz="1800" dirty="0"/>
              <a:t>Algorithms:</a:t>
            </a:r>
          </a:p>
          <a:p>
            <a:pPr lvl="1"/>
            <a:r>
              <a:rPr lang="en-GB" sz="1800" dirty="0"/>
              <a:t>Scanline</a:t>
            </a:r>
          </a:p>
          <a:p>
            <a:pPr lvl="1"/>
            <a:r>
              <a:rPr lang="en-GB" sz="1800" dirty="0" err="1"/>
              <a:t>Bresenham</a:t>
            </a:r>
            <a:r>
              <a:rPr lang="en-GB" sz="1800" dirty="0"/>
              <a:t> (lines / edges) + scanline</a:t>
            </a:r>
          </a:p>
          <a:p>
            <a:pPr lvl="1"/>
            <a:r>
              <a:rPr lang="en-GB" sz="1800" b="1" dirty="0"/>
              <a:t>Edge function</a:t>
            </a:r>
            <a:endParaRPr lang="en-GB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14</a:t>
            </a:fld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1E87D7F-A6AD-48CA-A6CD-D8E6B8ACF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7039" y="2451047"/>
            <a:ext cx="268605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D63CBF-2910-448E-B145-B5FAB05C3894}"/>
              </a:ext>
            </a:extLst>
          </p:cNvPr>
          <p:cNvSpPr txBox="1"/>
          <p:nvPr/>
        </p:nvSpPr>
        <p:spPr>
          <a:xfrm>
            <a:off x="1450593" y="4650128"/>
            <a:ext cx="382516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http://www.sunshine2k.de/coding/java/TriangleRasterization/TriangleRasterization.html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39583FCE-5C64-4198-9D07-FBAACEFA7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0843" y="769057"/>
            <a:ext cx="1704314" cy="1550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796D033-22A9-4980-831D-B1D8C2000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389" y="2608037"/>
            <a:ext cx="1952811" cy="176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489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250547" cy="3437994"/>
          </a:xfrm>
        </p:spPr>
        <p:txBody>
          <a:bodyPr/>
          <a:lstStyle/>
          <a:p>
            <a:r>
              <a:rPr lang="en-GB" sz="1800" dirty="0"/>
              <a:t>Pineda, J. (1988). </a:t>
            </a:r>
            <a:r>
              <a:rPr lang="en-GB" sz="1800" i="1" dirty="0"/>
              <a:t>A parallel algorithm for polygon rasterization</a:t>
            </a:r>
            <a:r>
              <a:rPr lang="en-GB" sz="1800" dirty="0"/>
              <a:t>. </a:t>
            </a:r>
          </a:p>
          <a:p>
            <a:r>
              <a:rPr lang="en-GB" sz="1800" dirty="0"/>
              <a:t>given a line how can we determine on which side lays a point? </a:t>
            </a:r>
          </a:p>
          <a:p>
            <a:endParaRPr lang="en-GB" sz="1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15</a:t>
            </a:fld>
            <a:endParaRPr lang="en-GB" dirty="0"/>
          </a:p>
        </p:txBody>
      </p:sp>
      <p:pic>
        <p:nvPicPr>
          <p:cNvPr id="2050" name="Picture 2" descr="Figure 1. A Triangle Can be F o r me d by Combination of Edges">
            <a:extLst>
              <a:ext uri="{FF2B5EF4-FFF2-40B4-BE49-F238E27FC236}">
                <a16:creationId xmlns:a16="http://schemas.microsoft.com/office/drawing/2014/main" id="{68916C87-0CD9-4C9D-8BE6-BA0C093C06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43" b="11961"/>
          <a:stretch/>
        </p:blipFill>
        <p:spPr bwMode="auto">
          <a:xfrm>
            <a:off x="6778016" y="1526630"/>
            <a:ext cx="2047931" cy="268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964739-84C7-EE22-FA01-E997B270B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045" y="2212521"/>
            <a:ext cx="2028795" cy="214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52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C2AF65-A092-4406-7CAC-4281954E7A67}"/>
              </a:ext>
            </a:extLst>
          </p:cNvPr>
          <p:cNvSpPr txBox="1"/>
          <p:nvPr/>
        </p:nvSpPr>
        <p:spPr>
          <a:xfrm>
            <a:off x="1939926" y="4713037"/>
            <a:ext cx="457517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https://www.desmos.com/calculator/zofpet5j75</a:t>
            </a:r>
            <a:endParaRPr lang="en-US" dirty="0"/>
          </a:p>
        </p:txBody>
      </p:sp>
      <p:pic>
        <p:nvPicPr>
          <p:cNvPr id="15" name="Picture 14" descr="A graph of a line with a point&#10;&#10;Description automatically generated">
            <a:extLst>
              <a:ext uri="{FF2B5EF4-FFF2-40B4-BE49-F238E27FC236}">
                <a16:creationId xmlns:a16="http://schemas.microsoft.com/office/drawing/2014/main" id="{C00D8BB8-31B1-9E1D-8C18-1CDE44510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2250" y="1092323"/>
            <a:ext cx="3365500" cy="3365500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A2F7F02-5991-BF87-F6D3-56EAB5C127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061971" cy="3437994"/>
          </a:xfrm>
        </p:spPr>
        <p:txBody>
          <a:bodyPr/>
          <a:lstStyle/>
          <a:p>
            <a:r>
              <a:rPr lang="en-GB" sz="1800" dirty="0"/>
              <a:t>For a point </a:t>
            </a:r>
            <a:r>
              <a:rPr lang="en-GB" sz="1800" b="1" dirty="0"/>
              <a:t>P(</a:t>
            </a:r>
            <a:r>
              <a:rPr lang="en-GB" sz="1800" b="1" dirty="0" err="1"/>
              <a:t>c,d</a:t>
            </a:r>
            <a:r>
              <a:rPr lang="en-GB" sz="1800" b="1" dirty="0"/>
              <a:t>)</a:t>
            </a:r>
          </a:p>
          <a:p>
            <a:r>
              <a:rPr lang="en-GB" sz="1800" dirty="0"/>
              <a:t>and a line passing by two points:</a:t>
            </a:r>
          </a:p>
          <a:p>
            <a:pPr lvl="1"/>
            <a:r>
              <a:rPr lang="en-GB" sz="1800" b="1" dirty="0"/>
              <a:t>A(0,0)</a:t>
            </a:r>
            <a:endParaRPr lang="en-GB" sz="1800" dirty="0"/>
          </a:p>
          <a:p>
            <a:pPr lvl="1"/>
            <a:r>
              <a:rPr lang="en-GB" sz="1800" b="1" dirty="0"/>
              <a:t>B(</a:t>
            </a:r>
            <a:r>
              <a:rPr lang="en-GB" sz="1800" b="1" dirty="0" err="1"/>
              <a:t>a,b</a:t>
            </a:r>
            <a:r>
              <a:rPr lang="en-GB" sz="1800" b="1" dirty="0"/>
              <a:t>)</a:t>
            </a:r>
          </a:p>
          <a:p>
            <a:pPr lvl="1"/>
            <a:endParaRPr lang="en-GB" sz="1800" dirty="0"/>
          </a:p>
          <a:p>
            <a:endParaRPr lang="en-GB" sz="1800" dirty="0"/>
          </a:p>
          <a:p>
            <a:endParaRPr lang="en-GB" sz="1800" i="1" dirty="0"/>
          </a:p>
        </p:txBody>
      </p:sp>
    </p:spTree>
    <p:extLst>
      <p:ext uri="{BB962C8B-B14F-4D97-AF65-F5344CB8AC3E}">
        <p14:creationId xmlns:p14="http://schemas.microsoft.com/office/powerpoint/2010/main" val="3043408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C2AF65-A092-4406-7CAC-4281954E7A67}"/>
              </a:ext>
            </a:extLst>
          </p:cNvPr>
          <p:cNvSpPr txBox="1"/>
          <p:nvPr/>
        </p:nvSpPr>
        <p:spPr>
          <a:xfrm>
            <a:off x="1939926" y="4713037"/>
            <a:ext cx="457517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https://www.desmos.com/calculator/7jdtgkoh1d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A2F7F02-5991-BF87-F6D3-56EAB5C127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061971" cy="3437994"/>
          </a:xfrm>
        </p:spPr>
        <p:txBody>
          <a:bodyPr/>
          <a:lstStyle/>
          <a:p>
            <a:r>
              <a:rPr lang="en-GB" sz="1800" dirty="0"/>
              <a:t>For a point </a:t>
            </a:r>
            <a:r>
              <a:rPr lang="en-GB" sz="1800" b="1" dirty="0"/>
              <a:t>P(</a:t>
            </a:r>
            <a:r>
              <a:rPr lang="en-GB" sz="1800" b="1" dirty="0" err="1"/>
              <a:t>c,d</a:t>
            </a:r>
            <a:r>
              <a:rPr lang="en-GB" sz="1800" b="1" dirty="0"/>
              <a:t>)</a:t>
            </a:r>
          </a:p>
          <a:p>
            <a:r>
              <a:rPr lang="en-GB" sz="1800" dirty="0"/>
              <a:t>and a line passing by two points:</a:t>
            </a:r>
          </a:p>
          <a:p>
            <a:pPr lvl="1"/>
            <a:r>
              <a:rPr lang="en-GB" sz="1800" b="1" dirty="0"/>
              <a:t>A(0,0)</a:t>
            </a:r>
            <a:endParaRPr lang="en-GB" sz="1800" dirty="0"/>
          </a:p>
          <a:p>
            <a:pPr lvl="1"/>
            <a:r>
              <a:rPr lang="en-GB" sz="1800" b="1" dirty="0"/>
              <a:t>B(</a:t>
            </a:r>
            <a:r>
              <a:rPr lang="en-GB" sz="1800" b="1" dirty="0" err="1"/>
              <a:t>a,b</a:t>
            </a:r>
            <a:r>
              <a:rPr lang="en-GB" sz="1800" b="1" dirty="0"/>
              <a:t>)</a:t>
            </a:r>
          </a:p>
          <a:p>
            <a:r>
              <a:rPr lang="en-GB" sz="1800" dirty="0"/>
              <a:t>We want to know on which side </a:t>
            </a:r>
            <a:r>
              <a:rPr lang="en-GB" sz="1800" b="1" dirty="0"/>
              <a:t>P</a:t>
            </a:r>
            <a:r>
              <a:rPr lang="en-GB" sz="1800" dirty="0"/>
              <a:t> is </a:t>
            </a:r>
            <a:r>
              <a:rPr lang="en-GB" sz="1800" dirty="0" err="1"/>
              <a:t>w.r.t.</a:t>
            </a:r>
            <a:r>
              <a:rPr lang="en-GB" sz="1800" dirty="0"/>
              <a:t> the line passing by </a:t>
            </a:r>
            <a:r>
              <a:rPr lang="en-GB" sz="1800" b="1" dirty="0"/>
              <a:t>AB</a:t>
            </a:r>
          </a:p>
          <a:p>
            <a:pPr lvl="1"/>
            <a:endParaRPr lang="en-GB" sz="1800" dirty="0"/>
          </a:p>
          <a:p>
            <a:endParaRPr lang="en-GB" sz="1800" dirty="0"/>
          </a:p>
          <a:p>
            <a:endParaRPr lang="en-GB" sz="1800" i="1" dirty="0"/>
          </a:p>
        </p:txBody>
      </p:sp>
      <p:pic>
        <p:nvPicPr>
          <p:cNvPr id="7" name="Picture 6" descr="A graph of a function&#10;&#10;Description automatically generated">
            <a:extLst>
              <a:ext uri="{FF2B5EF4-FFF2-40B4-BE49-F238E27FC236}">
                <a16:creationId xmlns:a16="http://schemas.microsoft.com/office/drawing/2014/main" id="{B30AFE2F-30A4-6907-209E-B2A0BEEA9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959" y="970352"/>
            <a:ext cx="3474648" cy="347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85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061971" cy="3437994"/>
          </a:xfrm>
        </p:spPr>
        <p:txBody>
          <a:bodyPr/>
          <a:lstStyle/>
          <a:p>
            <a:r>
              <a:rPr lang="en-GB" sz="1800" dirty="0"/>
              <a:t>We can use the determinant</a:t>
            </a:r>
            <a:endParaRPr lang="en-GB" sz="1800" b="1" dirty="0"/>
          </a:p>
          <a:p>
            <a:r>
              <a:rPr lang="en-GB" sz="1800" dirty="0"/>
              <a:t>Determinant: </a:t>
            </a:r>
          </a:p>
          <a:p>
            <a:pPr lvl="1"/>
            <a:r>
              <a:rPr lang="en-GB" sz="1800" dirty="0"/>
              <a:t>the determinant gives us the signed area of the parallelogram</a:t>
            </a:r>
          </a:p>
          <a:p>
            <a:pPr lvl="1"/>
            <a:endParaRPr lang="en-GB" sz="1800" dirty="0"/>
          </a:p>
          <a:p>
            <a:endParaRPr lang="en-GB" sz="1800" dirty="0"/>
          </a:p>
          <a:p>
            <a:endParaRPr lang="en-GB" sz="1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910C22-0BAA-75D8-27FB-6FBEE4CCAD1F}"/>
              </a:ext>
            </a:extLst>
          </p:cNvPr>
          <p:cNvSpPr txBox="1"/>
          <p:nvPr/>
        </p:nvSpPr>
        <p:spPr>
          <a:xfrm>
            <a:off x="2014538" y="4751748"/>
            <a:ext cx="457517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https://www.desmos.com/calculator/nb6yovy1dv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979A9C8-12E1-7F7F-55FB-160E1F574323}"/>
                  </a:ext>
                </a:extLst>
              </p:cNvPr>
              <p:cNvSpPr txBox="1"/>
              <p:nvPr/>
            </p:nvSpPr>
            <p:spPr>
              <a:xfrm>
                <a:off x="677550" y="2844800"/>
                <a:ext cx="4891180" cy="914400"/>
              </a:xfrm>
              <a:prstGeom prst="rect">
                <a:avLst/>
              </a:prstGeom>
            </p:spPr>
            <p:txBody>
              <a:bodyPr vert="horz" wrap="none" lIns="0" tIns="0" rIns="0" bIns="0" rtlCol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det</m:t>
                      </m:r>
                      <m:d>
                        <m:dPr>
                          <m:ctrlPr>
                            <a:rPr lang="en-US" sz="28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8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e>
                                <m:r>
                                  <a:rPr lang="en-US" sz="28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e>
                                <m:r>
                                  <a:rPr lang="en-US" sz="28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e>
                                <m:r>
                                  <a:rPr lang="en-US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e>
                                <m:r>
                                  <a:rPr lang="en-US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𝑎𝑑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𝑏𝑐</m:t>
                      </m:r>
                    </m:oMath>
                  </m:oMathPara>
                </a14:m>
                <a:endParaRPr lang="en-NL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979A9C8-12E1-7F7F-55FB-160E1F574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550" y="2844800"/>
                <a:ext cx="4891180" cy="9144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graph of a triangle with lines and dots&#10;&#10;Description automatically generated">
            <a:extLst>
              <a:ext uri="{FF2B5EF4-FFF2-40B4-BE49-F238E27FC236}">
                <a16:creationId xmlns:a16="http://schemas.microsoft.com/office/drawing/2014/main" id="{8C32EB19-859A-E970-9E28-354E27CCB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802" y="1014883"/>
            <a:ext cx="3385666" cy="338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616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3887042" cy="818910"/>
          </a:xfrm>
        </p:spPr>
        <p:txBody>
          <a:bodyPr/>
          <a:lstStyle/>
          <a:p>
            <a:r>
              <a:rPr lang="en-GB" sz="1800" dirty="0"/>
              <a:t>For a point </a:t>
            </a:r>
            <a:r>
              <a:rPr lang="en-GB" sz="1800" b="1" dirty="0"/>
              <a:t>P</a:t>
            </a:r>
            <a:r>
              <a:rPr lang="en-GB" sz="1800" dirty="0"/>
              <a:t> and a line passing by two points </a:t>
            </a:r>
            <a:r>
              <a:rPr lang="en-GB" sz="1800" b="1" dirty="0"/>
              <a:t>A</a:t>
            </a:r>
            <a:r>
              <a:rPr lang="en-GB" sz="1800" dirty="0"/>
              <a:t> and </a:t>
            </a:r>
            <a:r>
              <a:rPr lang="en-GB" sz="1800" b="1" dirty="0"/>
              <a:t>B</a:t>
            </a:r>
          </a:p>
          <a:p>
            <a:endParaRPr lang="en-GB" sz="1800" dirty="0"/>
          </a:p>
          <a:p>
            <a:endParaRPr lang="en-GB" sz="1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19</a:t>
            </a:fld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8225142-9524-36CD-6469-18A46BC1D738}"/>
                  </a:ext>
                </a:extLst>
              </p:cNvPr>
              <p:cNvSpPr txBox="1"/>
              <p:nvPr/>
            </p:nvSpPr>
            <p:spPr>
              <a:xfrm>
                <a:off x="667919" y="1933246"/>
                <a:ext cx="4891180" cy="2448254"/>
              </a:xfrm>
              <a:prstGeom prst="rect">
                <a:avLst/>
              </a:prstGeom>
            </p:spPr>
            <p:txBody>
              <a:bodyPr vert="horz" wrap="none" lIns="0" tIns="0" rIns="0" bIns="0" rtlCol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det</m:t>
                      </m:r>
                      <m:d>
                        <m:dPr>
                          <m:ctrlPr>
                            <a:rPr lang="en-US" sz="28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8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8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8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8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</m:oMath>
                  </m:oMathPara>
                </a14:m>
                <a:endParaRPr lang="en-NL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8225142-9524-36CD-6469-18A46BC1D7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919" y="1933246"/>
                <a:ext cx="4891180" cy="24482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5C6834D-9F00-87A0-3C43-A8668C2052D4}"/>
              </a:ext>
            </a:extLst>
          </p:cNvPr>
          <p:cNvSpPr txBox="1"/>
          <p:nvPr/>
        </p:nvSpPr>
        <p:spPr>
          <a:xfrm>
            <a:off x="2014538" y="4751748"/>
            <a:ext cx="457517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https://www.desmos.com/calculator/nb6yovy1dv</a:t>
            </a:r>
            <a:endParaRPr lang="en-NL" dirty="0"/>
          </a:p>
        </p:txBody>
      </p:sp>
      <p:pic>
        <p:nvPicPr>
          <p:cNvPr id="6" name="Picture 5" descr="A graph of a triangle with lines and dots&#10;&#10;Description automatically generated">
            <a:extLst>
              <a:ext uri="{FF2B5EF4-FFF2-40B4-BE49-F238E27FC236}">
                <a16:creationId xmlns:a16="http://schemas.microsoft.com/office/drawing/2014/main" id="{CF7C858E-B4B6-2A9D-0F18-2D98718266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7802" y="1014883"/>
            <a:ext cx="3385666" cy="338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79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950E-5336-4F65-AD3A-5E908416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BF272-1B5A-4930-A180-5A72C77A95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Feel free to ask questions at any point🙋</a:t>
            </a:r>
          </a:p>
          <a:p>
            <a:r>
              <a:rPr lang="en-GB" dirty="0"/>
              <a:t>I will ask few questions too ⁉️</a:t>
            </a:r>
          </a:p>
          <a:p>
            <a:r>
              <a:rPr lang="en-GB" dirty="0"/>
              <a:t>Learn Rust🦀by making a software rasterizer</a:t>
            </a:r>
          </a:p>
          <a:p>
            <a:r>
              <a:rPr lang="en-GB" dirty="0"/>
              <a:t>Math + Code = very nice</a:t>
            </a:r>
          </a:p>
          <a:p>
            <a:r>
              <a:rPr lang="en-GB" dirty="0"/>
              <a:t>Aspects of modern hardware rendering pipeline </a:t>
            </a:r>
          </a:p>
          <a:p>
            <a:r>
              <a:rPr lang="en-GB" dirty="0"/>
              <a:t>Lecture 10-12, Lab 13-15 </a:t>
            </a:r>
          </a:p>
          <a:p>
            <a:r>
              <a:rPr lang="en-GB" dirty="0"/>
              <a:t>Lab with supervision feat. Traverse Research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7BC61-F794-4534-A474-A96B7630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9483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602660" cy="818910"/>
          </a:xfrm>
        </p:spPr>
        <p:txBody>
          <a:bodyPr/>
          <a:lstStyle/>
          <a:p>
            <a:r>
              <a:rPr lang="en-GB" sz="1800" dirty="0"/>
              <a:t>The signed area is negative when the angle from the first to the second vector turns in a clockwise direction</a:t>
            </a:r>
          </a:p>
          <a:p>
            <a:endParaRPr lang="en-GB" sz="1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20</a:t>
            </a:fld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B023811-8220-6143-CEF6-ECF99C54ADDF}"/>
                  </a:ext>
                </a:extLst>
              </p:cNvPr>
              <p:cNvSpPr txBox="1"/>
              <p:nvPr/>
            </p:nvSpPr>
            <p:spPr>
              <a:xfrm>
                <a:off x="693040" y="2091236"/>
                <a:ext cx="4891180" cy="2114732"/>
              </a:xfrm>
              <a:prstGeom prst="rect">
                <a:avLst/>
              </a:prstGeom>
            </p:spPr>
            <p:txBody>
              <a:bodyPr vert="horz" wrap="none" lIns="0" tIns="0" rIns="0" bIns="0" rtlCol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det</m:t>
                      </m:r>
                      <m:d>
                        <m:dPr>
                          <m:ctrlPr>
                            <a:rPr lang="en-US" sz="28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8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8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8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8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𝐴</m:t>
                      </m:r>
                      <m:sSub>
                        <m:sSub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</m:oMath>
                  </m:oMathPara>
                </a14:m>
                <a:endParaRPr lang="en-NL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B023811-8220-6143-CEF6-ECF99C54AD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040" y="2091236"/>
                <a:ext cx="4891180" cy="2114732"/>
              </a:xfrm>
              <a:prstGeom prst="rect">
                <a:avLst/>
              </a:prstGeom>
              <a:blipFill>
                <a:blip r:embed="rId2"/>
                <a:stretch>
                  <a:fillRect b="-12104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059FB2FC-1213-A0A3-D478-9DBFCD3CB547}"/>
              </a:ext>
            </a:extLst>
          </p:cNvPr>
          <p:cNvSpPr txBox="1"/>
          <p:nvPr/>
        </p:nvSpPr>
        <p:spPr>
          <a:xfrm>
            <a:off x="2014538" y="4751748"/>
            <a:ext cx="457517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https://www.desmos.com/calculator/nb6yovy1dv</a:t>
            </a:r>
            <a:endParaRPr lang="en-NL" dirty="0"/>
          </a:p>
        </p:txBody>
      </p:sp>
      <p:pic>
        <p:nvPicPr>
          <p:cNvPr id="7" name="Picture 6" descr="A graph of a triangle with lines and dots&#10;&#10;Description automatically generated">
            <a:extLst>
              <a:ext uri="{FF2B5EF4-FFF2-40B4-BE49-F238E27FC236}">
                <a16:creationId xmlns:a16="http://schemas.microsoft.com/office/drawing/2014/main" id="{86A3D918-2A7B-1D84-5312-2F6317959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802" y="1014883"/>
            <a:ext cx="3385666" cy="338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147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250547" cy="3437994"/>
          </a:xfrm>
        </p:spPr>
        <p:txBody>
          <a:bodyPr/>
          <a:lstStyle/>
          <a:p>
            <a:r>
              <a:rPr lang="en-GB" sz="1800" dirty="0"/>
              <a:t>Pineda, J. (1988). </a:t>
            </a:r>
            <a:r>
              <a:rPr lang="en-GB" sz="1800" i="1" dirty="0"/>
              <a:t>A </a:t>
            </a:r>
            <a:r>
              <a:rPr lang="en-GB" sz="1800" b="1" i="1" dirty="0"/>
              <a:t>parallel </a:t>
            </a:r>
            <a:r>
              <a:rPr lang="en-GB" sz="1800" i="1" dirty="0"/>
              <a:t>algorithm for polygon rasterization</a:t>
            </a:r>
            <a:r>
              <a:rPr lang="en-GB" sz="1800" dirty="0"/>
              <a:t>. </a:t>
            </a:r>
          </a:p>
          <a:p>
            <a:r>
              <a:rPr lang="en-GB" sz="1800" dirty="0"/>
              <a:t>How is it parallel?</a:t>
            </a:r>
          </a:p>
          <a:p>
            <a:r>
              <a:rPr lang="en-GB" sz="1800" dirty="0"/>
              <a:t>Pixels can run independently</a:t>
            </a:r>
          </a:p>
          <a:p>
            <a:endParaRPr lang="en-GB" sz="1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21</a:t>
            </a:fld>
            <a:endParaRPr lang="en-GB" dirty="0"/>
          </a:p>
        </p:txBody>
      </p:sp>
      <p:pic>
        <p:nvPicPr>
          <p:cNvPr id="2050" name="Picture 2" descr="Figure 1. A Triangle Can be F o r me d by Combination of Edges">
            <a:extLst>
              <a:ext uri="{FF2B5EF4-FFF2-40B4-BE49-F238E27FC236}">
                <a16:creationId xmlns:a16="http://schemas.microsoft.com/office/drawing/2014/main" id="{68916C87-0CD9-4C9D-8BE6-BA0C093C06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43" b="11961"/>
          <a:stretch/>
        </p:blipFill>
        <p:spPr bwMode="auto">
          <a:xfrm>
            <a:off x="6778016" y="1526630"/>
            <a:ext cx="2047931" cy="268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0564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</a:t>
            </a:r>
            <a:r>
              <a:rPr lang="en-US" dirty="0"/>
              <a:t>🧑‍💻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403851-D812-4FB6-A985-A97DCB539BB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Does anyone know of another way of calculating on which side of a line a point lies?</a:t>
            </a:r>
          </a:p>
        </p:txBody>
      </p:sp>
      <p:pic>
        <p:nvPicPr>
          <p:cNvPr id="8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FAB2316E-AAD0-444B-9086-B2F73E33E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0" y="1980104"/>
            <a:ext cx="2282528" cy="24189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D7A83A-955D-B623-7912-194DF3BE8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068" y="1980104"/>
            <a:ext cx="2285537" cy="2418934"/>
          </a:xfrm>
          <a:prstGeom prst="rect">
            <a:avLst/>
          </a:prstGeom>
        </p:spPr>
      </p:pic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FE08A917-A3C5-DDB3-38E7-8C902A5FA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2861" y="1358900"/>
            <a:ext cx="3423027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97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 – cross product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2AB7CB8F-7665-4EBD-92D2-F579D9DEF758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>
              <a:xfrm>
                <a:off x="1169987" y="1077746"/>
                <a:ext cx="4983163" cy="3223910"/>
              </a:xfrm>
            </p:spPr>
            <p:txBody>
              <a:bodyPr/>
              <a:lstStyle/>
              <a:p>
                <a:r>
                  <a:rPr lang="en-GB" sz="1800" dirty="0"/>
                  <a:t>The magnitude of the cross product can be interpreted as the absolute area of the parallelogram having AB and AP as sides </a:t>
                </a:r>
                <a:br>
                  <a:rPr lang="en-GB" sz="1800" dirty="0"/>
                </a:b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𝐴𝐵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𝐴𝑃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|=|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GB" sz="1800" dirty="0"/>
              </a:p>
              <a:p>
                <a:r>
                  <a:rPr lang="en-GB" sz="1800" dirty="0"/>
                  <a:t>If the z-component of the cross product is negative, it lays on the negative side. </a:t>
                </a:r>
              </a:p>
              <a:p>
                <a:r>
                  <a:rPr lang="en-GB" sz="1800" dirty="0"/>
                  <a:t>The z-component of this cross product is calculated as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endParaRPr lang="en-GB" sz="1800" dirty="0"/>
              </a:p>
              <a:p>
                <a:r>
                  <a:rPr lang="en-GB" sz="1800" dirty="0"/>
                  <a:t>Oh? Do I see a determinant here?</a:t>
                </a:r>
              </a:p>
              <a:p>
                <a:pPr marL="0" indent="0"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2AB7CB8F-7665-4EBD-92D2-F579D9DEF7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xfrm>
                <a:off x="1169987" y="1077746"/>
                <a:ext cx="4983163" cy="3223910"/>
              </a:xfrm>
              <a:blipFill>
                <a:blip r:embed="rId2"/>
                <a:stretch>
                  <a:fillRect l="-2693" t="-1323" b="-6616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23</a:t>
            </a:fld>
            <a:endParaRPr lang="en-GB" dirty="0"/>
          </a:p>
        </p:txBody>
      </p:sp>
      <p:pic>
        <p:nvPicPr>
          <p:cNvPr id="4098" name="Picture 2" descr="undefined">
            <a:extLst>
              <a:ext uri="{FF2B5EF4-FFF2-40B4-BE49-F238E27FC236}">
                <a16:creationId xmlns:a16="http://schemas.microsoft.com/office/drawing/2014/main" id="{7F7334E6-761B-22C5-210D-88C28671E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266" y="858865"/>
            <a:ext cx="2950322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9D437C-9E02-1824-59B3-A5544A8E6810}"/>
              </a:ext>
            </a:extLst>
          </p:cNvPr>
          <p:cNvSpPr txBox="1"/>
          <p:nvPr/>
        </p:nvSpPr>
        <p:spPr>
          <a:xfrm>
            <a:off x="1982788" y="4757976"/>
            <a:ext cx="4575174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>
                <a:hlinkClick r:id="rId4"/>
              </a:rPr>
              <a:t>https://en.wikipedia.org/wiki/Cross_product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0994779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F6B65-C5E1-5621-5A9B-D69B08095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 – cross product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CFF7D-8F8B-B156-CE84-527D8D996C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65F707-EC00-49F9-0DCE-56588C1EF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24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B401A22-31A2-80E7-579E-C14B8FD1220F}"/>
                  </a:ext>
                </a:extLst>
              </p:cNvPr>
              <p:cNvSpPr txBox="1"/>
              <p:nvPr/>
            </p:nvSpPr>
            <p:spPr>
              <a:xfrm>
                <a:off x="556827" y="1077746"/>
                <a:ext cx="6883501" cy="1811504"/>
              </a:xfrm>
              <a:prstGeom prst="rect">
                <a:avLst/>
              </a:prstGeom>
            </p:spPr>
            <p:txBody>
              <a:bodyPr vert="horz" wrap="none" lIns="0" tIns="0" rIns="0" bIns="0" rtlCol="0">
                <a:no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NL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NL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m>
                                <m:mPr>
                                  <m:plcHide m:val="on"/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NL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a:rPr lang="en-US" sz="2400" b="1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NL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plcHide m:val="on"/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NL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a:rPr lang="en-NL" sz="2400" b="1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𝒋</m:t>
                                    </m:r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NL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plcHide m:val="on"/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NL" sz="2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a:rPr lang="en-NL" sz="2400" b="1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𝒌</m:t>
                                    </m:r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NL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=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NL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NL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dirty="0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begChr m:val="|"/>
                          <m:endChr m:val="|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NL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NL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|"/>
                          <m:endChr m:val="|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dirty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NL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NL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 dirty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2800" b="0" i="1" dirty="0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𝒌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𝒌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0−0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0−0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𝒌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0)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0)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𝒌</m:t>
                      </m:r>
                    </m:oMath>
                  </m:oMathPara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algn="ctr"/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algn="ctr"/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algn="ctr"/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algn="ctr"/>
                <a:endParaRPr lang="en-NL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B401A22-31A2-80E7-579E-C14B8FD122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827" y="1077746"/>
                <a:ext cx="6883501" cy="1811504"/>
              </a:xfrm>
              <a:prstGeom prst="rect">
                <a:avLst/>
              </a:prstGeom>
              <a:blipFill>
                <a:blip r:embed="rId2"/>
                <a:stretch>
                  <a:fillRect r="-18850" b="-8619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73932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CAAB1-01C8-468C-8A49-8B9F8E031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 – Triangles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25A96-A53D-4249-B362-5BB97E81B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25</a:t>
            </a:fld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93B7E-AF3D-41D9-AE43-6AA92EBFAED6}"/>
              </a:ext>
            </a:extLst>
          </p:cNvPr>
          <p:cNvSpPr txBox="1">
            <a:spLocks noGrp="1"/>
          </p:cNvSpPr>
          <p:nvPr>
            <p:ph type="body" sz="quarter" idx="14"/>
          </p:nvPr>
        </p:nvSpPr>
        <p:spPr>
          <a:xfrm>
            <a:off x="1169988" y="1077913"/>
            <a:ext cx="7002462" cy="3438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So now that we can determine on which side of line we are, how do we apply this to triangles?</a:t>
            </a:r>
          </a:p>
        </p:txBody>
      </p:sp>
      <p:pic>
        <p:nvPicPr>
          <p:cNvPr id="6" name="Picture 2" descr="Figure 1. A Triangle Can be F o r me d by Combination of Edges">
            <a:extLst>
              <a:ext uri="{FF2B5EF4-FFF2-40B4-BE49-F238E27FC236}">
                <a16:creationId xmlns:a16="http://schemas.microsoft.com/office/drawing/2014/main" id="{5A50D12A-C0DA-4932-94FC-8B6CAF9823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43" b="11961"/>
          <a:stretch/>
        </p:blipFill>
        <p:spPr bwMode="auto">
          <a:xfrm>
            <a:off x="3403289" y="1927176"/>
            <a:ext cx="1973026" cy="258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37549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Function – Triangles </a:t>
            </a:r>
            <a:r>
              <a:rPr lang="en-US" dirty="0"/>
              <a:t>🧑‍💻</a:t>
            </a:r>
            <a:r>
              <a:rPr lang="en-GB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9" y="1077746"/>
            <a:ext cx="4605862" cy="3437994"/>
          </a:xfrm>
        </p:spPr>
        <p:txBody>
          <a:bodyPr/>
          <a:lstStyle/>
          <a:p>
            <a:r>
              <a:rPr lang="en-GB" sz="1800" dirty="0"/>
              <a:t>A triangle has 3 edges =&gt; we need to compute 3 edge functions </a:t>
            </a:r>
            <a:r>
              <a:rPr lang="en-GB" sz="1800" b="1" dirty="0"/>
              <a:t>one per edge</a:t>
            </a:r>
          </a:p>
          <a:p>
            <a:r>
              <a:rPr lang="en-GB" sz="1800" dirty="0"/>
              <a:t>If all positive then the point is inside the triangle</a:t>
            </a:r>
          </a:p>
          <a:p>
            <a:endParaRPr lang="en-GB" sz="1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26</a:t>
            </a:fld>
            <a:endParaRPr lang="en-GB" dirty="0"/>
          </a:p>
        </p:txBody>
      </p:sp>
      <p:pic>
        <p:nvPicPr>
          <p:cNvPr id="7170" name="Picture 2" descr="Figure 1. A Triangle Can be F o r me d by Combination of Edges">
            <a:extLst>
              <a:ext uri="{FF2B5EF4-FFF2-40B4-BE49-F238E27FC236}">
                <a16:creationId xmlns:a16="http://schemas.microsoft.com/office/drawing/2014/main" id="{96877442-0EF2-4673-88AD-7D841F56C3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750" y="1480767"/>
            <a:ext cx="3064517" cy="2282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7C774D01-E568-42AD-9A9E-17CCB85E0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7693" y="2416427"/>
            <a:ext cx="1937577" cy="2053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EAA207-8057-05CD-7A87-D3BB33E41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926" y="2416427"/>
            <a:ext cx="1940132" cy="20533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006FA0-9022-8080-A38C-A4CCD9777EBF}"/>
              </a:ext>
            </a:extLst>
          </p:cNvPr>
          <p:cNvSpPr txBox="1"/>
          <p:nvPr/>
        </p:nvSpPr>
        <p:spPr>
          <a:xfrm>
            <a:off x="2284413" y="4636178"/>
            <a:ext cx="4575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Pineda, J. (1988). </a:t>
            </a:r>
            <a:r>
              <a:rPr lang="en-GB" sz="1400" i="1" dirty="0"/>
              <a:t>A parallel algorithm for polygon rasterization</a:t>
            </a:r>
            <a:r>
              <a:rPr lang="en-GB" sz="1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566642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A8DD-909E-6B48-85E9-7CFE5A74E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A48E9E-D62A-CD4E-B2F3-22B1E85959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Any</a:t>
            </a:r>
            <a:r>
              <a:rPr lang="nl-NL" dirty="0"/>
              <a:t> Question?</a:t>
            </a: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C0DBB8A1-C68E-49E3-A38E-0DD0BD21C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822" y="1215740"/>
            <a:ext cx="2951700" cy="312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052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F861C-0950-4EF7-A191-AD18E952F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9560D-CB5A-4CB1-939B-B2372174DA3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Rasterization: a Practical Implementation</a:t>
            </a:r>
            <a:endParaRPr lang="en-GB" dirty="0"/>
          </a:p>
          <a:p>
            <a:r>
              <a:rPr lang="en-GB" dirty="0">
                <a:hlinkClick r:id="rId3"/>
              </a:rPr>
              <a:t>Optimizing Software Occlusion Culling – index | The </a:t>
            </a:r>
            <a:r>
              <a:rPr lang="en-GB" dirty="0" err="1">
                <a:hlinkClick r:id="rId3"/>
              </a:rPr>
              <a:t>ryg</a:t>
            </a:r>
            <a:r>
              <a:rPr lang="en-GB" dirty="0">
                <a:hlinkClick r:id="rId3"/>
              </a:rPr>
              <a:t> blog</a:t>
            </a:r>
            <a:endParaRPr lang="en-GB" dirty="0"/>
          </a:p>
          <a:p>
            <a:r>
              <a:rPr lang="en-GB" dirty="0">
                <a:hlinkClick r:id="rId4"/>
              </a:rPr>
              <a:t>Texture Mapping &amp; Polygon Rasterizing Tutorial (1/2) [C++20] – YouTube</a:t>
            </a:r>
            <a:endParaRPr lang="en-GB" dirty="0"/>
          </a:p>
          <a:p>
            <a:r>
              <a:rPr lang="en-GB" dirty="0">
                <a:hlinkClick r:id="rId5"/>
              </a:rPr>
              <a:t>3D Programming Fundamentals [Introduction] Tutorial 0 – YouTube</a:t>
            </a:r>
            <a:endParaRPr lang="en-GB" dirty="0"/>
          </a:p>
          <a:p>
            <a:r>
              <a:rPr lang="en-GB" dirty="0">
                <a:hlinkClick r:id="rId6"/>
              </a:rPr>
              <a:t>Rasterizer Algorithm Explanation - YouTube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2679EE-7398-4CD3-8413-FB3043137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6807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C2AE7-3630-971B-8D13-876353F7C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You could try </a:t>
            </a:r>
            <a:r>
              <a:rPr lang="en-US" dirty="0"/>
              <a:t>🔬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AD272-2C5F-E416-C4EA-5AF297B713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Draw circles</a:t>
            </a:r>
          </a:p>
          <a:p>
            <a:r>
              <a:rPr lang="en-GB" dirty="0"/>
              <a:t>Draw lines (</a:t>
            </a:r>
            <a:r>
              <a:rPr lang="en-GB" dirty="0" err="1"/>
              <a:t>Bresenham's</a:t>
            </a:r>
            <a:r>
              <a:rPr lang="en-GB" dirty="0"/>
              <a:t> line algorithm)</a:t>
            </a:r>
          </a:p>
          <a:p>
            <a:r>
              <a:rPr lang="en-GB" dirty="0" err="1"/>
              <a:t>Bresenham</a:t>
            </a:r>
            <a:r>
              <a:rPr lang="en-GB" dirty="0"/>
              <a:t> + scanline</a:t>
            </a:r>
          </a:p>
          <a:p>
            <a:r>
              <a:rPr lang="en-GB" dirty="0"/>
              <a:t>Draw polygons</a:t>
            </a:r>
          </a:p>
          <a:p>
            <a:r>
              <a:rPr lang="en-GB" dirty="0"/>
              <a:t>Implement input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4EAD7-60B6-1010-EB75-CD434749F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47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950E-5336-4F65-AD3A-5E908416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7BC61-F794-4534-A474-A96B7630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5" name="lRIiwKYYEY">
            <a:hlinkClick r:id="" action="ppaction://media"/>
            <a:extLst>
              <a:ext uri="{FF2B5EF4-FFF2-40B4-BE49-F238E27FC236}">
                <a16:creationId xmlns:a16="http://schemas.microsoft.com/office/drawing/2014/main" id="{5ED04E1A-05DA-4CBA-AFBC-7A175E6030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4652" y="989974"/>
            <a:ext cx="3196665" cy="33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62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950E-5336-4F65-AD3A-5E908416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BF272-1B5A-4930-A180-5A72C77A95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Setup</a:t>
            </a:r>
          </a:p>
          <a:p>
            <a:r>
              <a:rPr lang="en-GB" dirty="0"/>
              <a:t>Rasterization</a:t>
            </a:r>
          </a:p>
          <a:p>
            <a:r>
              <a:rPr lang="en-GB" dirty="0"/>
              <a:t>Edge function</a:t>
            </a:r>
          </a:p>
          <a:p>
            <a:r>
              <a:rPr lang="en-GB" dirty="0" err="1"/>
              <a:t>Colored</a:t>
            </a:r>
            <a:r>
              <a:rPr lang="en-GB" dirty="0"/>
              <a:t> triangle</a:t>
            </a:r>
          </a:p>
          <a:p>
            <a:r>
              <a:rPr lang="en-GB" dirty="0"/>
              <a:t>Shading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7BC61-F794-4534-A474-A96B7630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324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CA11-87DB-4682-A02B-0273AA330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B367A-C40F-4823-92AA-E35781DC7F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Install Rust -&gt; https://rustup.rs/</a:t>
            </a:r>
          </a:p>
          <a:p>
            <a:r>
              <a:rPr lang="en-GB" dirty="0"/>
              <a:t>Install </a:t>
            </a:r>
            <a:r>
              <a:rPr lang="en-GB" dirty="0" err="1"/>
              <a:t>VSCode</a:t>
            </a:r>
            <a:r>
              <a:rPr lang="en-GB" dirty="0"/>
              <a:t> plug-ins</a:t>
            </a:r>
          </a:p>
          <a:p>
            <a:pPr lvl="1"/>
            <a:r>
              <a:rPr lang="en-GB" dirty="0"/>
              <a:t>Rust-</a:t>
            </a:r>
            <a:r>
              <a:rPr lang="en-GB" dirty="0" err="1"/>
              <a:t>analyzer</a:t>
            </a:r>
            <a:endParaRPr lang="en-GB" dirty="0"/>
          </a:p>
          <a:p>
            <a:pPr lvl="1"/>
            <a:r>
              <a:rPr lang="en-GB" dirty="0"/>
              <a:t>Even Better TOML</a:t>
            </a:r>
          </a:p>
          <a:p>
            <a:pPr lvl="1"/>
            <a:r>
              <a:rPr lang="en-GB" dirty="0"/>
              <a:t>Crates</a:t>
            </a:r>
          </a:p>
          <a:p>
            <a:r>
              <a:rPr lang="en-GB" dirty="0"/>
              <a:t>C/C++ (for debugger in </a:t>
            </a:r>
            <a:r>
              <a:rPr lang="en-GB" dirty="0" err="1"/>
              <a:t>vscode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76898-27FD-4D85-BDA8-91B049A21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1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A0E22-D19C-E786-4302-DFBF2F1E1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project in rust 🧑‍💻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F50DA8-A4CF-92DD-2CBA-6DFBEDFF4A6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Let’s create cargo package template</a:t>
            </a:r>
          </a:p>
          <a:p>
            <a:pPr lvl="1"/>
            <a:r>
              <a:rPr lang="en-US" dirty="0"/>
              <a:t>Run “cargo new 01_hello_triangle”</a:t>
            </a:r>
          </a:p>
          <a:p>
            <a:r>
              <a:rPr lang="en-US" dirty="0"/>
              <a:t>Let’s add some crates in “01_hello_triangle/</a:t>
            </a:r>
            <a:r>
              <a:rPr lang="en-US" dirty="0" err="1"/>
              <a:t>cargo.toml</a:t>
            </a:r>
            <a:r>
              <a:rPr lang="en-US" dirty="0"/>
              <a:t>”:</a:t>
            </a:r>
          </a:p>
          <a:p>
            <a:pPr lvl="1"/>
            <a:r>
              <a:rPr lang="en-US" dirty="0" err="1">
                <a:hlinkClick r:id="rId2"/>
              </a:rPr>
              <a:t>Minifb</a:t>
            </a:r>
            <a:r>
              <a:rPr lang="en-US" dirty="0"/>
              <a:t> &lt;= window and input</a:t>
            </a:r>
          </a:p>
          <a:p>
            <a:pPr lvl="1"/>
            <a:r>
              <a:rPr lang="en-US" dirty="0">
                <a:hlinkClick r:id="rId3"/>
              </a:rPr>
              <a:t>Glam</a:t>
            </a:r>
            <a:r>
              <a:rPr lang="en-US" dirty="0"/>
              <a:t> &lt;= math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b="0" i="0" dirty="0">
              <a:solidFill>
                <a:srgbClr val="C5C8C6"/>
              </a:solidFill>
              <a:effectLst/>
              <a:latin typeface="Source Code Pro" panose="020B0509030403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23A1E-83B0-A622-3657-51250DCEC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9621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28824-6FA9-3340-9E08-D24B2B0F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Raster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E4BBB-D27D-724D-DECB-57B7715DAD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What is a raster? </a:t>
            </a:r>
          </a:p>
          <a:p>
            <a:r>
              <a:rPr lang="en-US" dirty="0"/>
              <a:t>from German Raster: </a:t>
            </a:r>
            <a:r>
              <a:rPr lang="en-US" b="1" dirty="0"/>
              <a:t>grid</a:t>
            </a:r>
          </a:p>
          <a:p>
            <a:r>
              <a:rPr lang="en-US" dirty="0"/>
              <a:t>A grid of pixels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D0BCA9-7B29-C1C2-DD93-1545B272F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7</a:t>
            </a:fld>
            <a:endParaRPr lang="en-GB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5AD49AE3-7A19-A817-A8BE-854C53C49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732" y="1108513"/>
            <a:ext cx="2540067" cy="2311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112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9CD9D-907F-0109-6742-2EB48DA13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Pixels 🧑‍💻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7DF2B-4E2C-C203-05FE-F73DDF835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Minifb</a:t>
            </a:r>
            <a:r>
              <a:rPr lang="en-US" dirty="0"/>
              <a:t> stores them as ARGB colors</a:t>
            </a:r>
          </a:p>
          <a:p>
            <a:r>
              <a:rPr lang="en-US" dirty="0"/>
              <a:t>ARGB32/ARGB8/A8R8G8B8</a:t>
            </a:r>
          </a:p>
          <a:p>
            <a:pPr lvl="1"/>
            <a:r>
              <a:rPr lang="en-US" dirty="0"/>
              <a:t>Values from 0 to 2^8=256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Still decent total amount of available colors!</a:t>
            </a:r>
          </a:p>
          <a:p>
            <a:pPr lvl="1"/>
            <a:r>
              <a:rPr lang="en-US" dirty="0"/>
              <a:t>Total 2^8^3 = 16 777 216</a:t>
            </a:r>
            <a:endParaRPr lang="en-NL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5CC34-2454-BC38-66F1-0C1F5002F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8</a:t>
            </a:fld>
            <a:endParaRPr lang="en-GB"/>
          </a:p>
        </p:txBody>
      </p:sp>
      <p:pic>
        <p:nvPicPr>
          <p:cNvPr id="2054" name="Picture 6" descr="Sample layout in a typical 32bpp pixel">
            <a:extLst>
              <a:ext uri="{FF2B5EF4-FFF2-40B4-BE49-F238E27FC236}">
                <a16:creationId xmlns:a16="http://schemas.microsoft.com/office/drawing/2014/main" id="{D277201A-DBC1-7587-962C-A16A78249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987" y="2460722"/>
            <a:ext cx="7334012" cy="67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0BDCB2-F873-EE43-8C64-54C59AA41C20}"/>
              </a:ext>
            </a:extLst>
          </p:cNvPr>
          <p:cNvSpPr txBox="1"/>
          <p:nvPr/>
        </p:nvSpPr>
        <p:spPr>
          <a:xfrm>
            <a:off x="1609659" y="4635669"/>
            <a:ext cx="457517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https://docs.rs/minifb/0.25.0/minifb/struct.Window.html#method.update_with_buffer</a:t>
            </a:r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211BECB-AB3C-925D-97C1-8200F364CF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15101" y="53458"/>
            <a:ext cx="2202350" cy="22023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729B9-F6FD-8A4C-5334-7DB554B6D323}"/>
              </a:ext>
            </a:extLst>
          </p:cNvPr>
          <p:cNvSpPr txBox="1"/>
          <p:nvPr/>
        </p:nvSpPr>
        <p:spPr>
          <a:xfrm>
            <a:off x="6515101" y="2220085"/>
            <a:ext cx="22912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800" dirty="0"/>
              <a:t>https://en.wikipedia.org/wiki/Color_space</a:t>
            </a:r>
          </a:p>
        </p:txBody>
      </p:sp>
    </p:spTree>
    <p:extLst>
      <p:ext uri="{BB962C8B-B14F-4D97-AF65-F5344CB8AC3E}">
        <p14:creationId xmlns:p14="http://schemas.microsoft.com/office/powerpoint/2010/main" val="1489346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EAC3C-3EE2-1419-2A4A-727721F55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 🧑‍💻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168FB-B477-9946-9590-7F2963EF4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489A0B-C41A-4DBE-30F1-5AA21C9D5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032" y="964109"/>
            <a:ext cx="3333596" cy="35281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EF47B4-3B5D-49BB-3B75-0F154FCE43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436" y="964109"/>
            <a:ext cx="3333595" cy="3528163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089EC77-3AF6-44BE-4A98-9DFC6D63AA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652294"/>
              </p:ext>
            </p:extLst>
          </p:nvPr>
        </p:nvGraphicFramePr>
        <p:xfrm>
          <a:off x="4929032" y="1147042"/>
          <a:ext cx="3333592" cy="33452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6699">
                  <a:extLst>
                    <a:ext uri="{9D8B030D-6E8A-4147-A177-3AD203B41FA5}">
                      <a16:colId xmlns:a16="http://schemas.microsoft.com/office/drawing/2014/main" val="4023866148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996980882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1338161572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4223345370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4174476050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1574992129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3073672530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1453219434"/>
                    </a:ext>
                  </a:extLst>
                </a:gridCol>
              </a:tblGrid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0, 0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0, 1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0, 2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0, 3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0, 4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0, 5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0, 6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0, 7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6666945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1, 0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1, 1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1, 2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1, 3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1, 4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1, 5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1, 6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1, 7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052372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2, 0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2, 1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2, 2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2, 3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2, 4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2, 5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2, 6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2, 7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714594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3, 0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3, 1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3, 2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3, 3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3, 4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3, 5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3, 6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3, 7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7172953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4, 0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4, 1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4, 2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4, 3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4, 4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4, 5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4, 6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4, 7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338790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5, 0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5, 1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5, 2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5, 3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5, 4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5, 5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5, 6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5, 7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4881418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6, 0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6, 1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6, 2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6, 3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6, 4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6, 5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6, 6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6, 7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30927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7, 0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7, 1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7, 2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7, 3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7, 4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7, 5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7, 6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7, 7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719823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5054F277-2B40-3218-E0EE-7FA75DA19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6742925"/>
              </p:ext>
            </p:extLst>
          </p:nvPr>
        </p:nvGraphicFramePr>
        <p:xfrm>
          <a:off x="992432" y="1140691"/>
          <a:ext cx="3333592" cy="33452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6699">
                  <a:extLst>
                    <a:ext uri="{9D8B030D-6E8A-4147-A177-3AD203B41FA5}">
                      <a16:colId xmlns:a16="http://schemas.microsoft.com/office/drawing/2014/main" val="4023866148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996980882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1338161572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4223345370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4174476050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1574992129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3073672530"/>
                    </a:ext>
                  </a:extLst>
                </a:gridCol>
                <a:gridCol w="416699">
                  <a:extLst>
                    <a:ext uri="{9D8B030D-6E8A-4147-A177-3AD203B41FA5}">
                      <a16:colId xmlns:a16="http://schemas.microsoft.com/office/drawing/2014/main" val="1453219434"/>
                    </a:ext>
                  </a:extLst>
                </a:gridCol>
              </a:tblGrid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6666945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052372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714594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7172953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338790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4881418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30927"/>
                  </a:ext>
                </a:extLst>
              </a:tr>
              <a:tr h="418154"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7198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805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U">
      <a:dk1>
        <a:srgbClr val="000000"/>
      </a:dk1>
      <a:lt1>
        <a:srgbClr val="FFFFFF"/>
      </a:lt1>
      <a:dk2>
        <a:srgbClr val="00416B"/>
      </a:dk2>
      <a:lt2>
        <a:srgbClr val="FFFFFF"/>
      </a:lt2>
      <a:accent1>
        <a:srgbClr val="EE7623"/>
      </a:accent1>
      <a:accent2>
        <a:srgbClr val="00416B"/>
      </a:accent2>
      <a:accent3>
        <a:srgbClr val="5B6670"/>
      </a:accent3>
      <a:accent4>
        <a:srgbClr val="3CB3E5"/>
      </a:accent4>
      <a:accent5>
        <a:srgbClr val="76BC20"/>
      </a:accent5>
      <a:accent6>
        <a:srgbClr val="F5AD7B"/>
      </a:accent6>
      <a:hlink>
        <a:srgbClr val="000000"/>
      </a:hlink>
      <a:folHlink>
        <a:srgbClr val="000000"/>
      </a:folHlink>
    </a:clrScheme>
    <a:fontScheme name="Breda University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0" rIns="0" bIns="0" rtlCol="0">
        <a:noAutofit/>
      </a:bodyPr>
      <a:lstStyle>
        <a:defPPr algn="l"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BUas PowerPoint Template.potx" id="{8C23885B-71E2-4BA8-B617-D053A5F6A1EE}" vid="{A1B00530-9B57-444D-AFC0-C7257D1DB9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F8E137BD081B4484CA8EF64E94E54D" ma:contentTypeVersion="10" ma:contentTypeDescription="Create a new document." ma:contentTypeScope="" ma:versionID="db32c79d9fbdc4c821ae5ad5f227704d">
  <xsd:schema xmlns:xsd="http://www.w3.org/2001/XMLSchema" xmlns:xs="http://www.w3.org/2001/XMLSchema" xmlns:p="http://schemas.microsoft.com/office/2006/metadata/properties" xmlns:ns3="781c996c-ae17-4da0-a444-a870935b1107" xmlns:ns4="39dddd5c-da13-44ae-8331-9d4c5c63183a" targetNamespace="http://schemas.microsoft.com/office/2006/metadata/properties" ma:root="true" ma:fieldsID="bc728ce41bb7479349faaaba4cce56a4" ns3:_="" ns4:_="">
    <xsd:import namespace="781c996c-ae17-4da0-a444-a870935b1107"/>
    <xsd:import namespace="39dddd5c-da13-44ae-8331-9d4c5c6318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1c996c-ae17-4da0-a444-a870935b11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dddd5c-da13-44ae-8331-9d4c5c6318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AE7737C-A0FD-445D-9555-1EEDE285A0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1c996c-ae17-4da0-a444-a870935b1107"/>
    <ds:schemaRef ds:uri="39dddd5c-da13-44ae-8331-9d4c5c6318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93E54B-E633-482D-8488-A7D0AD4BD787}">
  <ds:schemaRefs>
    <ds:schemaRef ds:uri="http://purl.org/dc/elements/1.1/"/>
    <ds:schemaRef ds:uri="781c996c-ae17-4da0-a444-a870935b1107"/>
    <ds:schemaRef ds:uri="http://www.w3.org/XML/1998/namespace"/>
    <ds:schemaRef ds:uri="http://purl.org/dc/terms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39dddd5c-da13-44ae-8331-9d4c5c63183a"/>
  </ds:schemaRefs>
</ds:datastoreItem>
</file>

<file path=customXml/itemProps3.xml><?xml version="1.0" encoding="utf-8"?>
<ds:datastoreItem xmlns:ds="http://schemas.openxmlformats.org/officeDocument/2006/customXml" ds:itemID="{B119A2B7-866C-469E-86A8-D85AC6BC445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1305</Words>
  <Application>Microsoft Office PowerPoint</Application>
  <PresentationFormat>On-screen Show (16:9)</PresentationFormat>
  <Paragraphs>303</Paragraphs>
  <Slides>29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Source Code Pro</vt:lpstr>
      <vt:lpstr>Cambria Math</vt:lpstr>
      <vt:lpstr>System Font Regular</vt:lpstr>
      <vt:lpstr>Arial</vt:lpstr>
      <vt:lpstr>Calibri</vt:lpstr>
      <vt:lpstr>Open Sans Light</vt:lpstr>
      <vt:lpstr>Open Sans SemiBold</vt:lpstr>
      <vt:lpstr>Open Sans</vt:lpstr>
      <vt:lpstr>Office Theme</vt:lpstr>
      <vt:lpstr>Rusterizer Masterclass “Hello Triangle!”</vt:lpstr>
      <vt:lpstr>Welcome!</vt:lpstr>
      <vt:lpstr>Welcome!</vt:lpstr>
      <vt:lpstr>Agenda</vt:lpstr>
      <vt:lpstr>Setup</vt:lpstr>
      <vt:lpstr>Setup project in rust 🧑‍💻</vt:lpstr>
      <vt:lpstr>The Raster</vt:lpstr>
      <vt:lpstr>Pixels 🧑‍💻</vt:lpstr>
      <vt:lpstr>Buffer 🧑‍💻</vt:lpstr>
      <vt:lpstr>Rasterization</vt:lpstr>
      <vt:lpstr>Rasterization</vt:lpstr>
      <vt:lpstr>Why do we use triangles?</vt:lpstr>
      <vt:lpstr>Why do we use triangles?</vt:lpstr>
      <vt:lpstr>Rasterization algorithms</vt:lpstr>
      <vt:lpstr>Edge Function</vt:lpstr>
      <vt:lpstr>Edge Function</vt:lpstr>
      <vt:lpstr>Edge Function</vt:lpstr>
      <vt:lpstr>Edge Function</vt:lpstr>
      <vt:lpstr>Edge Function</vt:lpstr>
      <vt:lpstr>Edge Function</vt:lpstr>
      <vt:lpstr>Edge Function</vt:lpstr>
      <vt:lpstr>Edge Function🧑‍💻</vt:lpstr>
      <vt:lpstr>Edge Function – cross product</vt:lpstr>
      <vt:lpstr>Edge Function – cross product</vt:lpstr>
      <vt:lpstr>Edge function – Triangles</vt:lpstr>
      <vt:lpstr>Edge Function – Triangles 🧑‍💻 </vt:lpstr>
      <vt:lpstr>Thank you!</vt:lpstr>
      <vt:lpstr>Resources</vt:lpstr>
      <vt:lpstr>You could try 🔬</vt:lpstr>
    </vt:vector>
  </TitlesOfParts>
  <Manager/>
  <Company>NHTV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1003161</dc:creator>
  <cp:keywords/>
  <dc:description/>
  <cp:lastModifiedBy>Quartesan, Luca</cp:lastModifiedBy>
  <cp:revision>27</cp:revision>
  <dcterms:created xsi:type="dcterms:W3CDTF">2018-08-24T12:42:56Z</dcterms:created>
  <dcterms:modified xsi:type="dcterms:W3CDTF">2023-11-13T13:08:39Z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0x01010080F8E137BD081B4484CA8EF64E94E54D</vt:lpwstr>
  </property>
</Properties>
</file>

<file path=docProps/thumbnail.jpeg>
</file>